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94B4A-AFB6-41A6-BF7B-DA522BE10A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F033EC-E5D7-4845-B01A-D65C0F926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59D37-E6BF-4151-B984-EDE7A584F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C10D6-C807-417D-938C-95AB0B3DF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8434E-A998-4F86-B6DC-F5FA1422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3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9BFAA-AE9B-4BD5-BF9A-F23326878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69146-1100-409E-859E-230236DB1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5D977-316D-4F04-8277-0ED56D9C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7A59B-54CD-4528-8464-E8D230B96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8D2E-3477-48C0-8611-348F5CE7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9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FA3D10-2C78-4050-A646-7BF718936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DB772-7889-4908-8DED-C43F72F66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2797D-CEA0-4FAC-8520-116EF262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896DE-DF6E-4D8E-94B5-F65492F91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09940-4209-45A8-9DFF-2F4A138D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3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2551D-7FC1-4462-BEF2-A32A9234C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F18B6-6B48-414C-821B-E88CB2FDD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63482-B7EE-432B-AA5B-E2C783D5D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15541-F910-4EA2-91BA-F7A1B066A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AF12D-AAE7-4AC7-9494-79866711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E923E-13C2-4B8D-92C2-D5013E79E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265DC-AC03-436D-B5D0-FFD65AF50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8E4D1-ABB8-4A55-81C2-639E5C06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E2100-29EA-4947-B4B0-2A02A8A9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25620-7D83-4253-8F3A-DA92D3804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5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593EE-D881-4F48-903A-B2A5071E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51850-05B5-4679-83B3-245B874BC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A676C-B439-4349-973D-31E0161A8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3F645-BE46-4768-A3DC-856CC815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060B1-7D04-44F0-A151-F4C8CE84A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29EC1-CB73-40AB-ADFE-3765A327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62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843AA-9D4B-451F-BF1F-8AF3FA4D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C2C47-8237-4CA0-B2FD-2F82ADFF3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53F9C-C2BD-46FA-980B-D0DF9009E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4ACEF3-14CC-49DF-B5C8-B0F3EB016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8FAC9D-4F02-4DE9-9093-A0B2957269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D6A747-1074-430D-801C-188C28B4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8ED1F9-D9F0-445D-8455-E301840CA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8FB969-A448-40CE-A1F7-43D15BBE3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4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233B7-DF91-4F3E-B2B3-E91738566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3C3692-515F-41F5-B7E8-8672465A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875B1-EF94-4D91-98F6-6228A0D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ABDE1-3AEC-4405-86C7-4E0ED425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1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ADB84-4EC4-40C7-A420-15DE41152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7695E-BB26-4AAE-9CEF-603A15CE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42D9A-DEAF-455C-AE5A-9729812A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14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95EEE-40C5-4A74-A4EC-AD66CA407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33BF-AC3B-44D9-A4A8-47B65B02A0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ABD45-F4C4-435E-B0D5-8BB6CE178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8E0B9-C3CA-4C40-B363-4DFD7E8B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82206-724C-43C0-A997-9DFC01C01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AC657-6DED-4AD5-9F8C-B7F36EBAD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73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13839-DE25-4D70-889C-F2711D3B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824D40-F47D-4E61-863C-79304F83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2B36B-2EEE-4DBD-AEBA-5D24E6B32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8C9AA-69A6-4A05-90F2-DA87AD357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DB927-97D8-4562-976C-818883E57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9444DD-AA37-47D0-BBB3-DD392CE3E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0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106BB7-1B63-407F-A8BF-8BEDB0E8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B7CF9-7167-4289-BFAB-C8FD16312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A89BD-A9D5-4A18-B8AD-B7DE8E6D6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C353-556F-466B-82C7-594C9B12CD38}" type="datetimeFigureOut">
              <a:rPr lang="en-US" smtClean="0"/>
              <a:t>3/1/2022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254B1-DD4F-465A-8171-3048E7A1D5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9BAB6-748B-4965-9D4A-353E61556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3C3EF-6827-4018-87CA-D568D871A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05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824DE.78A1A9F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w.Pedigo@cit.com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HelenPamela.Rivas@ci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C26E4-7736-4B0F-99BB-76AEB5F77B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237" y="953132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Lending Webinar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26D7DB-26AA-4110-B577-2A905E85B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48551" y="8778046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5DED315-D153-44ED-A6E6-1662B597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4551" y="51760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5">
            <a:extLst>
              <a:ext uri="{FF2B5EF4-FFF2-40B4-BE49-F238E27FC236}">
                <a16:creationId xmlns:a16="http://schemas.microsoft.com/office/drawing/2014/main" id="{B1B14702-87A5-4B93-A310-42924FD61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798" y="4841912"/>
            <a:ext cx="242887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8A7C835-34B4-45F9-9809-1DE7C3B47E7E}"/>
              </a:ext>
            </a:extLst>
          </p:cNvPr>
          <p:cNvSpPr txBox="1"/>
          <p:nvPr/>
        </p:nvSpPr>
        <p:spPr>
          <a:xfrm>
            <a:off x="3977951" y="3741576"/>
            <a:ext cx="4236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Pamela Rivas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Andrew Pedigo</a:t>
            </a: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447520FC-747B-411C-A9AB-5C0535DF1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49" y="1244454"/>
            <a:ext cx="3533775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37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E2836-98B2-406C-8890-0934E0A25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Presenter’s Biography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C1358-1EF5-4A17-8051-9CEE75A25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/>
              <a:t>Pamela Rivas (Assistant manager):</a:t>
            </a:r>
          </a:p>
          <a:p>
            <a:r>
              <a:rPr lang="en-US" sz="1800" dirty="0"/>
              <a:t>Assistant Manager with CIT Bank</a:t>
            </a:r>
          </a:p>
          <a:p>
            <a:r>
              <a:rPr lang="en-US" sz="1800" dirty="0"/>
              <a:t>10 years of personal and business banking experience</a:t>
            </a:r>
          </a:p>
          <a:p>
            <a:r>
              <a:rPr lang="en-US" sz="1800" dirty="0"/>
              <a:t>Moved to the DFW in 2011 from California</a:t>
            </a:r>
          </a:p>
          <a:p>
            <a:r>
              <a:rPr lang="en-US" sz="1800" dirty="0"/>
              <a:t>Participated in other CRA events helping people in the community with sound banking advice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Andrew Pedigo (Universal Banker):</a:t>
            </a:r>
          </a:p>
          <a:p>
            <a:r>
              <a:rPr lang="en-US" sz="1800" dirty="0"/>
              <a:t>Universal Banker at CIT Bank</a:t>
            </a:r>
          </a:p>
          <a:p>
            <a:r>
              <a:rPr lang="en-US" sz="1800" dirty="0"/>
              <a:t>8 years of Banking experience</a:t>
            </a:r>
          </a:p>
          <a:p>
            <a:r>
              <a:rPr lang="en-US" sz="1800" dirty="0"/>
              <a:t>CRA Events, Financial literacy teaching, CIT Cares</a:t>
            </a:r>
          </a:p>
          <a:p>
            <a:r>
              <a:rPr lang="en-US" sz="1800" dirty="0"/>
              <a:t>UNT Student -currently Accounting major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661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A6F83-30A7-4795-8FDC-21B868F00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/>
              <a:t>Have you been thinking about applying for a loan but have questions on factors that affect approval.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8413D-E207-460D-BC31-F41574042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What is the Minimum credit score for a bank loan?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Depends on the financial institution and type of loan being requested </a:t>
            </a:r>
          </a:p>
          <a:p>
            <a:r>
              <a:rPr lang="en-US" sz="1800" dirty="0"/>
              <a:t>General information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/>
              <a:t> Bad credit: 0 to 580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/>
              <a:t>Fair credit: 580 to 669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/>
              <a:t>Good credit: 670 to 739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/>
              <a:t>Very good credit: 740 to 799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dirty="0"/>
              <a:t>Exceptional credit: 800 to 850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Is credit score the only factor for a loan approval ?	</a:t>
            </a:r>
          </a:p>
          <a:p>
            <a:r>
              <a:rPr lang="en-US" sz="1800" dirty="0"/>
              <a:t>Payment History</a:t>
            </a:r>
          </a:p>
          <a:p>
            <a:r>
              <a:rPr lang="en-US" sz="1800" dirty="0"/>
              <a:t>Length of Credit History</a:t>
            </a:r>
          </a:p>
          <a:p>
            <a:r>
              <a:rPr lang="en-US" sz="1800" dirty="0"/>
              <a:t>New Credit</a:t>
            </a:r>
          </a:p>
          <a:p>
            <a:r>
              <a:rPr lang="en-US" sz="1800" dirty="0"/>
              <a:t>Credit mix </a:t>
            </a:r>
          </a:p>
          <a:p>
            <a:r>
              <a:rPr lang="en-US" sz="1800" dirty="0"/>
              <a:t>Current debt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Chart, pie chart&#10;&#10;Description automatically generated">
            <a:extLst>
              <a:ext uri="{FF2B5EF4-FFF2-40B4-BE49-F238E27FC236}">
                <a16:creationId xmlns:a16="http://schemas.microsoft.com/office/drawing/2014/main" id="{4B9958EB-5F52-4E2D-8422-CFF06D8A6B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11"/>
          <a:stretch/>
        </p:blipFill>
        <p:spPr>
          <a:xfrm>
            <a:off x="6336495" y="3163077"/>
            <a:ext cx="5342923" cy="301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90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1D10B-6398-49B7-8D5C-B90C6CCD3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How does my overall credit report influence my interest rate ?</a:t>
            </a:r>
          </a:p>
        </p:txBody>
      </p:sp>
      <p:pic>
        <p:nvPicPr>
          <p:cNvPr id="5" name="Content Placeholder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7D956C8E-9729-4B7B-A486-B3BBF41EB9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796" y="1568450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3661137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282D9-8B85-4563-8C53-B756586E4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Is it easier to get a car loan than an unsecured personal loan?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A6739-D9F4-4E58-9B87-1BFF8741D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In most situations, an auto loan is more preferrable than a personal loan when purchasing a vehicle: (LendingTree)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0" i="0" dirty="0">
                <a:effectLst/>
                <a:latin typeface="Lato" panose="020B0604020202020204" pitchFamily="34" charset="0"/>
              </a:rPr>
              <a:t>It is easier to qualify for an auto loan</a:t>
            </a:r>
          </a:p>
          <a:p>
            <a:pPr>
              <a:buFont typeface="+mj-lt"/>
              <a:buAutoNum type="arabicPeriod"/>
            </a:pPr>
            <a:r>
              <a:rPr lang="en-US" sz="1800" b="0" i="0" dirty="0">
                <a:effectLst/>
                <a:latin typeface="Lato" panose="020B0604020202020204" pitchFamily="34" charset="0"/>
              </a:rPr>
              <a:t>Your interest rate will likely be lower</a:t>
            </a:r>
          </a:p>
          <a:p>
            <a:pPr>
              <a:buFont typeface="+mj-lt"/>
              <a:buAutoNum type="arabicPeriod"/>
            </a:pPr>
            <a:r>
              <a:rPr lang="en-US" sz="1800" b="0" i="0" dirty="0">
                <a:effectLst/>
                <a:latin typeface="Lato" panose="020B0604020202020204" pitchFamily="34" charset="0"/>
              </a:rPr>
              <a:t>You’re less likely to have to pay other loan fees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C6824-5D54-46EF-880D-917B1E91F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2341645"/>
            <a:ext cx="5987143" cy="238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9043E-8394-4FDC-9CE4-E24689661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If your car is paid off, can I refinance the loan to borrow against the equity?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3A9BB-11D2-43BD-A587-F9FF13D44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76966"/>
          </a:xfrm>
        </p:spPr>
        <p:txBody>
          <a:bodyPr numCol="1"/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proxima_nova"/>
              </a:rPr>
              <a:t>WEIGH THE PROS AND CONS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proxima_nova"/>
              </a:rPr>
              <a:t>Compare the pros and cons to make a better decision</a:t>
            </a:r>
          </a:p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A7544D-A752-4468-8FE8-01EB1DB6EEDE}"/>
              </a:ext>
            </a:extLst>
          </p:cNvPr>
          <p:cNvSpPr txBox="1"/>
          <p:nvPr/>
        </p:nvSpPr>
        <p:spPr>
          <a:xfrm>
            <a:off x="2305432" y="3015758"/>
            <a:ext cx="3674378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proxima_nova"/>
              </a:rPr>
              <a:t>Pros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proxima_nova"/>
              </a:rPr>
              <a:t>Anyone (with a car) can qualify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proxima_nova"/>
              </a:rPr>
              <a:t>Quick cash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proxima_nova"/>
              </a:rPr>
              <a:t>You keep the car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E37873-61A8-4AD9-9950-F45087A37CF6}"/>
              </a:ext>
            </a:extLst>
          </p:cNvPr>
          <p:cNvSpPr txBox="1"/>
          <p:nvPr/>
        </p:nvSpPr>
        <p:spPr>
          <a:xfrm>
            <a:off x="7573462" y="3037528"/>
            <a:ext cx="3850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>
                <a:effectLst/>
                <a:latin typeface="proxima_nova"/>
              </a:rPr>
              <a:t>Cons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proxima_nova"/>
              </a:rPr>
              <a:t>High-interest rates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proxima_nova"/>
              </a:rPr>
              <a:t>You could lose your car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>
                <a:effectLst/>
                <a:latin typeface="proxima_nova"/>
              </a:rPr>
              <a:t>Repossession may not be the end</a:t>
            </a:r>
            <a:endParaRPr lang="en-US" dirty="0">
              <a:effectLst/>
              <a:latin typeface="proxima_nova"/>
            </a:endParaRPr>
          </a:p>
        </p:txBody>
      </p:sp>
    </p:spTree>
    <p:extLst>
      <p:ext uri="{BB962C8B-B14F-4D97-AF65-F5344CB8AC3E}">
        <p14:creationId xmlns:p14="http://schemas.microsoft.com/office/powerpoint/2010/main" val="2314599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C35A5-F6E9-4535-845B-E5E20B27E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Can I pay off high interest credit card balances with a debt consolidation loan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99E11-B1E5-4ACB-B20B-879727336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effectLst/>
              </a:rPr>
              <a:t>Debt consolidation loans</a:t>
            </a:r>
            <a:r>
              <a:rPr lang="en-US" sz="1800" b="1" dirty="0">
                <a:effectLst/>
              </a:rPr>
              <a:t> move high-interest debts (including credit card balances) into a single, often lower-interest, payment</a:t>
            </a:r>
            <a:r>
              <a:rPr lang="en-US" sz="1800" dirty="0">
                <a:effectLst/>
              </a:rPr>
              <a:t>. Per the Consumer Financial Protection Bureau (CFPB), consolidation may be a way to simplify or lower payments. However, it is important to remember that it does not erase your debt.</a:t>
            </a:r>
          </a:p>
          <a:p>
            <a:endParaRPr lang="en-US" sz="1800" dirty="0"/>
          </a:p>
          <a:p>
            <a:r>
              <a:rPr lang="en-US" sz="1800" b="1" dirty="0"/>
              <a:t>1. Balance transfer card</a:t>
            </a:r>
          </a:p>
          <a:p>
            <a:r>
              <a:rPr lang="en-US" sz="1800" b="1" dirty="0"/>
              <a:t>2. Credit card consolidation loan</a:t>
            </a:r>
          </a:p>
          <a:p>
            <a:r>
              <a:rPr lang="en-US" sz="1800" b="1" dirty="0"/>
              <a:t>3. Home equity loan or line of credit</a:t>
            </a:r>
          </a:p>
          <a:p>
            <a:r>
              <a:rPr lang="en-US" sz="1800" b="1" dirty="0"/>
              <a:t>4. 401(k) loan</a:t>
            </a:r>
          </a:p>
          <a:p>
            <a:r>
              <a:rPr lang="en-US" sz="1800" b="1" dirty="0"/>
              <a:t>5. Debt management plan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08638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1E249-2D31-435B-AE8F-05071267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How can I prepare to apply for a mortgage loan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F011A-0A03-424D-9780-F72D23C57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Start saving for a down payment between 15-20% of the price of the home that you would like to purchase.</a:t>
            </a:r>
          </a:p>
          <a:p>
            <a:r>
              <a:rPr lang="en-US" sz="1800" dirty="0"/>
              <a:t>Pay off existing debt</a:t>
            </a:r>
          </a:p>
          <a:p>
            <a:r>
              <a:rPr lang="en-US" sz="1800" dirty="0"/>
              <a:t>Build or repair your credit score</a:t>
            </a:r>
          </a:p>
          <a:p>
            <a:r>
              <a:rPr lang="en-US" sz="1800" dirty="0"/>
              <a:t>Check out current rates</a:t>
            </a:r>
          </a:p>
          <a:p>
            <a:r>
              <a:rPr lang="en-US" sz="1800" dirty="0"/>
              <a:t>Gather financial documents when ready</a:t>
            </a:r>
          </a:p>
        </p:txBody>
      </p:sp>
    </p:spTree>
    <p:extLst>
      <p:ext uri="{BB962C8B-B14F-4D97-AF65-F5344CB8AC3E}">
        <p14:creationId xmlns:p14="http://schemas.microsoft.com/office/powerpoint/2010/main" val="3217828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C632-2297-4765-819E-03F34057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latin typeface="+mj-lt"/>
                <a:ea typeface="+mj-ea"/>
                <a:cs typeface="+mj-cs"/>
              </a:rPr>
              <a:t>Q &amp; A</a:t>
            </a:r>
          </a:p>
        </p:txBody>
      </p:sp>
      <p:pic>
        <p:nvPicPr>
          <p:cNvPr id="9" name="Content Placeholder 8" descr="Shape&#10;&#10;Description automatically generated">
            <a:extLst>
              <a:ext uri="{FF2B5EF4-FFF2-40B4-BE49-F238E27FC236}">
                <a16:creationId xmlns:a16="http://schemas.microsoft.com/office/drawing/2014/main" id="{31F1B872-E0B0-4F57-B230-B6E1C6BDF7C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92" r="19724" b="2"/>
          <a:stretch/>
        </p:blipFill>
        <p:spPr>
          <a:xfrm>
            <a:off x="838200" y="1825625"/>
            <a:ext cx="5181600" cy="4351338"/>
          </a:xfr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52E9BC2-F4CB-4A82-B8AD-52DF9CE372CD}"/>
              </a:ext>
            </a:extLst>
          </p:cNvPr>
          <p:cNvSpPr txBox="1"/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Andrew Pedigo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E: </a:t>
            </a:r>
            <a:r>
              <a:rPr lang="en-US" dirty="0">
                <a:hlinkClick r:id="rId3"/>
              </a:rPr>
              <a:t>Andrew.Pedigo@cit.com</a:t>
            </a:r>
            <a:r>
              <a:rPr lang="en-US" dirty="0"/>
              <a:t>       Phone: 214-257-7552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Pamela Rivas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E: </a:t>
            </a:r>
            <a:r>
              <a:rPr lang="en-US" dirty="0">
                <a:hlinkClick r:id="rId4"/>
              </a:rPr>
              <a:t>HelenPamela.Rivas@cit.com</a:t>
            </a:r>
            <a:r>
              <a:rPr lang="en-US" dirty="0"/>
              <a:t>  Phone: 214-257-7550</a:t>
            </a: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77998218"/>
      </p:ext>
    </p:extLst>
  </p:cSld>
  <p:clrMapOvr>
    <a:masterClrMapping/>
  </p:clrMapOvr>
</p:sld>
</file>

<file path=ppt/theme/theme1.xml><?xml version="1.0" encoding="utf-8"?>
<a:theme xmlns:a="http://schemas.openxmlformats.org/drawingml/2006/main" name="CIT-Theme-Word">
  <a:themeElements>
    <a:clrScheme name="CIT Brand Update 2">
      <a:dk1>
        <a:sysClr val="windowText" lastClr="000000"/>
      </a:dk1>
      <a:lt1>
        <a:sysClr val="window" lastClr="FFFFFF"/>
      </a:lt1>
      <a:dk2>
        <a:srgbClr val="284D5B"/>
      </a:dk2>
      <a:lt2>
        <a:srgbClr val="EDEDED"/>
      </a:lt2>
      <a:accent1>
        <a:srgbClr val="284D5B"/>
      </a:accent1>
      <a:accent2>
        <a:srgbClr val="00A8B2"/>
      </a:accent2>
      <a:accent3>
        <a:srgbClr val="FFC333"/>
      </a:accent3>
      <a:accent4>
        <a:srgbClr val="FF7D1D"/>
      </a:accent4>
      <a:accent5>
        <a:srgbClr val="424242"/>
      </a:accent5>
      <a:accent6>
        <a:srgbClr val="FF3800"/>
      </a:accent6>
      <a:hlink>
        <a:srgbClr val="7CD54C"/>
      </a:hlink>
      <a:folHlink>
        <a:srgbClr val="7CD54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CIT-Theme-Word</Template>
  <TotalTime>467</TotalTime>
  <Words>503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Lato</vt:lpstr>
      <vt:lpstr>proxima_nova</vt:lpstr>
      <vt:lpstr>Wingdings</vt:lpstr>
      <vt:lpstr>CIT-Theme-Word</vt:lpstr>
      <vt:lpstr>  Lending Webinar</vt:lpstr>
      <vt:lpstr>Presenter’s Biography </vt:lpstr>
      <vt:lpstr>Have you been thinking about applying for a loan but have questions on factors that affect approval.</vt:lpstr>
      <vt:lpstr>How does my overall credit report influence my interest rate ?</vt:lpstr>
      <vt:lpstr>Is it easier to get a car loan than an unsecured personal loan? </vt:lpstr>
      <vt:lpstr>If your car is paid off, can I refinance the loan to borrow against the equity?</vt:lpstr>
      <vt:lpstr>Can I pay off high interest credit card balances with a debt consolidation loan ?</vt:lpstr>
      <vt:lpstr>How can I prepare to apply for a mortgage loan ?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Lending Webinar</dc:title>
  <dc:creator>Rivas, Helen Pamela</dc:creator>
  <cp:lastModifiedBy>Brenda Butnick</cp:lastModifiedBy>
  <cp:revision>18</cp:revision>
  <dcterms:created xsi:type="dcterms:W3CDTF">2022-02-11T16:46:50Z</dcterms:created>
  <dcterms:modified xsi:type="dcterms:W3CDTF">2022-03-01T16:54:17Z</dcterms:modified>
</cp:coreProperties>
</file>